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2ADA43-B9F8-4B1F-9AF4-52870AE44DF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E17EBD9-E23D-44E3-B3E5-0A66B837C0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The Gradient Boosting Classifier demonstrated consistently higher performance across all metrics (accuracy, precision, recall, and F1-score) with 97 % compared to the XGB Classifier. This indicates its better ability to handle the task of predicting payment difficulties with higher reliability.</a:t>
          </a:r>
        </a:p>
      </dgm:t>
    </dgm:pt>
    <dgm:pt modelId="{0258D2F6-0E41-42F0-9B06-6F3BFBC0960B}" type="parTrans" cxnId="{58A27C9E-863F-4868-A6D1-2A1B75E128E3}">
      <dgm:prSet/>
      <dgm:spPr/>
      <dgm:t>
        <a:bodyPr/>
        <a:lstStyle/>
        <a:p>
          <a:endParaRPr lang="en-US"/>
        </a:p>
      </dgm:t>
    </dgm:pt>
    <dgm:pt modelId="{214AF141-4DDF-40E8-8FB8-8C994E815793}" type="sibTrans" cxnId="{58A27C9E-863F-4868-A6D1-2A1B75E128E3}">
      <dgm:prSet/>
      <dgm:spPr/>
      <dgm:t>
        <a:bodyPr/>
        <a:lstStyle/>
        <a:p>
          <a:endParaRPr lang="en-US"/>
        </a:p>
      </dgm:t>
    </dgm:pt>
    <dgm:pt modelId="{74F8FF72-940F-4686-B1FD-E8C5156D56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Its ability to handle imbalanced data and produce stable, consistent results makes it the preferred choice over XGB Classifier.</a:t>
          </a:r>
        </a:p>
      </dgm:t>
    </dgm:pt>
    <dgm:pt modelId="{03238D1C-EB78-47BC-86C7-5441CE9A181A}" type="parTrans" cxnId="{8CBA68D4-29B1-40B5-BA40-F301AF00E6D0}">
      <dgm:prSet/>
      <dgm:spPr/>
      <dgm:t>
        <a:bodyPr/>
        <a:lstStyle/>
        <a:p>
          <a:endParaRPr lang="en-US"/>
        </a:p>
      </dgm:t>
    </dgm:pt>
    <dgm:pt modelId="{026EC1C0-572F-474D-A5C7-04CCEDD378C6}" type="sibTrans" cxnId="{8CBA68D4-29B1-40B5-BA40-F301AF00E6D0}">
      <dgm:prSet/>
      <dgm:spPr/>
      <dgm:t>
        <a:bodyPr/>
        <a:lstStyle/>
        <a:p>
          <a:endParaRPr lang="en-US"/>
        </a:p>
      </dgm:t>
    </dgm:pt>
    <dgm:pt modelId="{676C5656-9797-414B-8041-9AE7DE71A233}" type="pres">
      <dgm:prSet presAssocID="{172ADA43-B9F8-4B1F-9AF4-52870AE44DFB}" presName="root" presStyleCnt="0">
        <dgm:presLayoutVars>
          <dgm:dir/>
          <dgm:resizeHandles val="exact"/>
        </dgm:presLayoutVars>
      </dgm:prSet>
      <dgm:spPr/>
    </dgm:pt>
    <dgm:pt modelId="{C06714A9-98B4-46B3-89D4-30FDE14D09CA}" type="pres">
      <dgm:prSet presAssocID="{6E17EBD9-E23D-44E3-B3E5-0A66B837C0D2}" presName="compNode" presStyleCnt="0"/>
      <dgm:spPr/>
    </dgm:pt>
    <dgm:pt modelId="{3150DE71-4034-4282-B7F4-8EFE1E8D21CE}" type="pres">
      <dgm:prSet presAssocID="{6E17EBD9-E23D-44E3-B3E5-0A66B837C0D2}" presName="bgRect" presStyleLbl="bgShp" presStyleIdx="0" presStyleCnt="2"/>
      <dgm:spPr/>
    </dgm:pt>
    <dgm:pt modelId="{8AA8BA71-69E2-4F8D-8A43-0B48315A995F}" type="pres">
      <dgm:prSet presAssocID="{6E17EBD9-E23D-44E3-B3E5-0A66B837C0D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F93B7989-C4EE-4BE9-B966-22371F0CFA2E}" type="pres">
      <dgm:prSet presAssocID="{6E17EBD9-E23D-44E3-B3E5-0A66B837C0D2}" presName="spaceRect" presStyleCnt="0"/>
      <dgm:spPr/>
    </dgm:pt>
    <dgm:pt modelId="{5D4C1501-B2A9-4CE8-8A22-0E3679A714F3}" type="pres">
      <dgm:prSet presAssocID="{6E17EBD9-E23D-44E3-B3E5-0A66B837C0D2}" presName="parTx" presStyleLbl="revTx" presStyleIdx="0" presStyleCnt="2">
        <dgm:presLayoutVars>
          <dgm:chMax val="0"/>
          <dgm:chPref val="0"/>
        </dgm:presLayoutVars>
      </dgm:prSet>
      <dgm:spPr/>
    </dgm:pt>
    <dgm:pt modelId="{B4BF2990-F062-44F5-A6DE-DFE94DE8F96C}" type="pres">
      <dgm:prSet presAssocID="{214AF141-4DDF-40E8-8FB8-8C994E815793}" presName="sibTrans" presStyleCnt="0"/>
      <dgm:spPr/>
    </dgm:pt>
    <dgm:pt modelId="{81E710B4-2E51-46F1-9CDC-E0EEFEE488C2}" type="pres">
      <dgm:prSet presAssocID="{74F8FF72-940F-4686-B1FD-E8C5156D5617}" presName="compNode" presStyleCnt="0"/>
      <dgm:spPr/>
    </dgm:pt>
    <dgm:pt modelId="{935ADCA4-927A-450C-8D4A-AF9A48A36626}" type="pres">
      <dgm:prSet presAssocID="{74F8FF72-940F-4686-B1FD-E8C5156D5617}" presName="bgRect" presStyleLbl="bgShp" presStyleIdx="1" presStyleCnt="2"/>
      <dgm:spPr/>
    </dgm:pt>
    <dgm:pt modelId="{F8C71872-B99A-439D-B5E5-D8A30A69030D}" type="pres">
      <dgm:prSet presAssocID="{74F8FF72-940F-4686-B1FD-E8C5156D561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9FCABA3-773A-47F0-A731-11CBD45CFCC4}" type="pres">
      <dgm:prSet presAssocID="{74F8FF72-940F-4686-B1FD-E8C5156D5617}" presName="spaceRect" presStyleCnt="0"/>
      <dgm:spPr/>
    </dgm:pt>
    <dgm:pt modelId="{ACA45AD5-85C3-44CB-B950-5B0D4E8D0410}" type="pres">
      <dgm:prSet presAssocID="{74F8FF72-940F-4686-B1FD-E8C5156D561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D0A1431-C9B0-464A-8671-A3D9AF7CDB4C}" type="presOf" srcId="{6E17EBD9-E23D-44E3-B3E5-0A66B837C0D2}" destId="{5D4C1501-B2A9-4CE8-8A22-0E3679A714F3}" srcOrd="0" destOrd="0" presId="urn:microsoft.com/office/officeart/2018/2/layout/IconVerticalSolidList"/>
    <dgm:cxn modelId="{58A27C9E-863F-4868-A6D1-2A1B75E128E3}" srcId="{172ADA43-B9F8-4B1F-9AF4-52870AE44DFB}" destId="{6E17EBD9-E23D-44E3-B3E5-0A66B837C0D2}" srcOrd="0" destOrd="0" parTransId="{0258D2F6-0E41-42F0-9B06-6F3BFBC0960B}" sibTransId="{214AF141-4DDF-40E8-8FB8-8C994E815793}"/>
    <dgm:cxn modelId="{2F70C9A5-A355-4488-8E18-DFF315412262}" type="presOf" srcId="{172ADA43-B9F8-4B1F-9AF4-52870AE44DFB}" destId="{676C5656-9797-414B-8041-9AE7DE71A233}" srcOrd="0" destOrd="0" presId="urn:microsoft.com/office/officeart/2018/2/layout/IconVerticalSolidList"/>
    <dgm:cxn modelId="{C33115C9-A989-4FF9-BB7A-E35E654205D3}" type="presOf" srcId="{74F8FF72-940F-4686-B1FD-E8C5156D5617}" destId="{ACA45AD5-85C3-44CB-B950-5B0D4E8D0410}" srcOrd="0" destOrd="0" presId="urn:microsoft.com/office/officeart/2018/2/layout/IconVerticalSolidList"/>
    <dgm:cxn modelId="{8CBA68D4-29B1-40B5-BA40-F301AF00E6D0}" srcId="{172ADA43-B9F8-4B1F-9AF4-52870AE44DFB}" destId="{74F8FF72-940F-4686-B1FD-E8C5156D5617}" srcOrd="1" destOrd="0" parTransId="{03238D1C-EB78-47BC-86C7-5441CE9A181A}" sibTransId="{026EC1C0-572F-474D-A5C7-04CCEDD378C6}"/>
    <dgm:cxn modelId="{5F0F82FD-EAAF-426E-BD59-0F890A4BB3B4}" type="presParOf" srcId="{676C5656-9797-414B-8041-9AE7DE71A233}" destId="{C06714A9-98B4-46B3-89D4-30FDE14D09CA}" srcOrd="0" destOrd="0" presId="urn:microsoft.com/office/officeart/2018/2/layout/IconVerticalSolidList"/>
    <dgm:cxn modelId="{DF209851-F34D-4207-B06C-6CD92D78A732}" type="presParOf" srcId="{C06714A9-98B4-46B3-89D4-30FDE14D09CA}" destId="{3150DE71-4034-4282-B7F4-8EFE1E8D21CE}" srcOrd="0" destOrd="0" presId="urn:microsoft.com/office/officeart/2018/2/layout/IconVerticalSolidList"/>
    <dgm:cxn modelId="{1EB89598-238C-4D8C-A251-C7A0BC058470}" type="presParOf" srcId="{C06714A9-98B4-46B3-89D4-30FDE14D09CA}" destId="{8AA8BA71-69E2-4F8D-8A43-0B48315A995F}" srcOrd="1" destOrd="0" presId="urn:microsoft.com/office/officeart/2018/2/layout/IconVerticalSolidList"/>
    <dgm:cxn modelId="{60D1BC56-823D-424B-A705-81B8C0FB8F10}" type="presParOf" srcId="{C06714A9-98B4-46B3-89D4-30FDE14D09CA}" destId="{F93B7989-C4EE-4BE9-B966-22371F0CFA2E}" srcOrd="2" destOrd="0" presId="urn:microsoft.com/office/officeart/2018/2/layout/IconVerticalSolidList"/>
    <dgm:cxn modelId="{85579B0D-D475-4F4B-9276-DADA18C3FB24}" type="presParOf" srcId="{C06714A9-98B4-46B3-89D4-30FDE14D09CA}" destId="{5D4C1501-B2A9-4CE8-8A22-0E3679A714F3}" srcOrd="3" destOrd="0" presId="urn:microsoft.com/office/officeart/2018/2/layout/IconVerticalSolidList"/>
    <dgm:cxn modelId="{638A7FCF-5FAF-46E7-868F-54BA56E287A1}" type="presParOf" srcId="{676C5656-9797-414B-8041-9AE7DE71A233}" destId="{B4BF2990-F062-44F5-A6DE-DFE94DE8F96C}" srcOrd="1" destOrd="0" presId="urn:microsoft.com/office/officeart/2018/2/layout/IconVerticalSolidList"/>
    <dgm:cxn modelId="{6CA4FF3E-A408-496A-887A-7685CF2BFD28}" type="presParOf" srcId="{676C5656-9797-414B-8041-9AE7DE71A233}" destId="{81E710B4-2E51-46F1-9CDC-E0EEFEE488C2}" srcOrd="2" destOrd="0" presId="urn:microsoft.com/office/officeart/2018/2/layout/IconVerticalSolidList"/>
    <dgm:cxn modelId="{9C1C7F87-A9DA-425B-95E0-B83623113BA0}" type="presParOf" srcId="{81E710B4-2E51-46F1-9CDC-E0EEFEE488C2}" destId="{935ADCA4-927A-450C-8D4A-AF9A48A36626}" srcOrd="0" destOrd="0" presId="urn:microsoft.com/office/officeart/2018/2/layout/IconVerticalSolidList"/>
    <dgm:cxn modelId="{A4835AC7-38C6-4BA8-BB82-0CA43806D87B}" type="presParOf" srcId="{81E710B4-2E51-46F1-9CDC-E0EEFEE488C2}" destId="{F8C71872-B99A-439D-B5E5-D8A30A69030D}" srcOrd="1" destOrd="0" presId="urn:microsoft.com/office/officeart/2018/2/layout/IconVerticalSolidList"/>
    <dgm:cxn modelId="{6B9271F7-0DE6-4A22-A731-3FC1809FC6CA}" type="presParOf" srcId="{81E710B4-2E51-46F1-9CDC-E0EEFEE488C2}" destId="{C9FCABA3-773A-47F0-A731-11CBD45CFCC4}" srcOrd="2" destOrd="0" presId="urn:microsoft.com/office/officeart/2018/2/layout/IconVerticalSolidList"/>
    <dgm:cxn modelId="{13FDE3C2-4D5E-4FA3-B44D-4F593E4BD7D7}" type="presParOf" srcId="{81E710B4-2E51-46F1-9CDC-E0EEFEE488C2}" destId="{ACA45AD5-85C3-44CB-B950-5B0D4E8D041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0DE71-4034-4282-B7F4-8EFE1E8D21CE}">
      <dsp:nvSpPr>
        <dsp:cNvPr id="0" name=""/>
        <dsp:cNvSpPr/>
      </dsp:nvSpPr>
      <dsp:spPr>
        <a:xfrm>
          <a:off x="0" y="421652"/>
          <a:ext cx="10515600" cy="15913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8BA71-69E2-4F8D-8A43-0B48315A995F}">
      <dsp:nvSpPr>
        <dsp:cNvPr id="0" name=""/>
        <dsp:cNvSpPr/>
      </dsp:nvSpPr>
      <dsp:spPr>
        <a:xfrm>
          <a:off x="481398" y="779717"/>
          <a:ext cx="875269" cy="8752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C1501-B2A9-4CE8-8A22-0E3679A714F3}">
      <dsp:nvSpPr>
        <dsp:cNvPr id="0" name=""/>
        <dsp:cNvSpPr/>
      </dsp:nvSpPr>
      <dsp:spPr>
        <a:xfrm>
          <a:off x="1838065" y="421652"/>
          <a:ext cx="8677534" cy="1591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23" tIns="168423" rIns="168423" bIns="1684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Gradient Boosting Classifier demonstrated consistently higher performance across all metrics (accuracy, precision, recall, and F1-score) with 97 % compared to the XGB Classifier. This indicates its better ability to handle the task of predicting payment difficulties with higher reliability.</a:t>
          </a:r>
        </a:p>
      </dsp:txBody>
      <dsp:txXfrm>
        <a:off x="1838065" y="421652"/>
        <a:ext cx="8677534" cy="1591398"/>
      </dsp:txXfrm>
    </dsp:sp>
    <dsp:sp modelId="{935ADCA4-927A-450C-8D4A-AF9A48A36626}">
      <dsp:nvSpPr>
        <dsp:cNvPr id="0" name=""/>
        <dsp:cNvSpPr/>
      </dsp:nvSpPr>
      <dsp:spPr>
        <a:xfrm>
          <a:off x="0" y="2339492"/>
          <a:ext cx="10515600" cy="15913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71872-B99A-439D-B5E5-D8A30A69030D}">
      <dsp:nvSpPr>
        <dsp:cNvPr id="0" name=""/>
        <dsp:cNvSpPr/>
      </dsp:nvSpPr>
      <dsp:spPr>
        <a:xfrm>
          <a:off x="481398" y="2697557"/>
          <a:ext cx="875269" cy="8752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45AD5-85C3-44CB-B950-5B0D4E8D0410}">
      <dsp:nvSpPr>
        <dsp:cNvPr id="0" name=""/>
        <dsp:cNvSpPr/>
      </dsp:nvSpPr>
      <dsp:spPr>
        <a:xfrm>
          <a:off x="1838065" y="2339492"/>
          <a:ext cx="8677534" cy="1591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23" tIns="168423" rIns="168423" bIns="1684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Its ability to handle imbalanced data and produce stable, consistent results makes it the preferred choice over XGB Classifier.</a:t>
          </a:r>
        </a:p>
      </dsp:txBody>
      <dsp:txXfrm>
        <a:off x="1838065" y="2339492"/>
        <a:ext cx="8677534" cy="1591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888FA-511A-8957-B5AA-753EB32C4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306C6-A997-96D1-196F-7B76457E1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0CDBB-751F-6AC3-04CB-CC31667DF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59B46-9F4C-60BE-10CE-AB557FA50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9DC43-30DA-C8C7-31AE-7D9DE718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38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18A2-1AAD-17D2-07FF-FCDD82B3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23528-B3AB-413E-772B-65A6139DF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AD6EF-FD4D-BA5F-FD56-7FA9BC6F2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AFCCB-9BC3-6203-006C-2D8F5BB4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274BC-781D-767A-9818-AD0AC62A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96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43468D-BFA5-E80C-C4ED-C4FD6102C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5F936-7E2E-7371-AE25-F86A33AF8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6E28A-3B56-A4BE-145A-970FBA22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8C5C2-29E8-2831-5EDC-4267616C3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BC5C2-451E-CF62-AC67-2945E8B5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50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F53B-EAF3-9353-85E5-94F2CA0D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F194-2231-16F7-95CE-7BC35C899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45A95-F9B5-D9E3-570B-89B9AA9F0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CC27C-ABBD-ECCF-CEE6-4A06FC098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39BEF-7C75-A8EA-5274-9C92A51B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2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4A7A-3F53-357F-0CBF-8DB5D9B9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D0F0A-DF37-DB3E-D242-C53287013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12FC5-E8BD-C271-416D-F40EC6FD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04C8E-EADE-F69A-3D03-C34D6ACE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ED9D7-66BD-0700-807D-366CFE530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D56A-9FEC-C3D4-99D5-06C39D90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121F8-02FF-1C73-1D9F-EF4E892B0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651897-3BDD-11CA-9CE9-77CF45B52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53ED4-A89B-415C-23A0-EF658CDBA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53A4C-07BC-78E4-8A94-38D2E127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68830-ECFC-0252-FCC4-4BA3D5C8D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72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EF48-1AF7-918F-68E3-EC384C19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A544A-2FE1-C54E-16C2-C1ED1BA54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6D482-DEF0-3238-3310-06B4BE093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E1EB6-1F4F-8368-3F1B-43BC32841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6C84B-4B27-DB82-63E7-86562F8E4C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6C2EED-96DD-778E-E2A3-F6D5329E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4CC96-4573-4826-BA7D-BDA08DA5B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2ECB49-DDE2-B4CE-12AF-6A108EBF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5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00518-AFFA-A5B0-58F8-2C034E51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62EE1-72BC-9508-866A-B6F37CABD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84D1-D1DF-BAF7-5D5B-2BDA64FC4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E1DC5-7AD1-F39E-D6ED-9F9FD6516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3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AD7C21-8711-2D05-B7DA-AC58E13CD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B9D841-EE6F-757C-2E51-E41E450D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70482-E0CF-6C9F-B6CB-5AB02EB7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24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5617-C06C-66DF-D0D2-5605BF90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9D5F6-17BC-79A8-B149-7824C32E7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A36D55-D975-5EF6-1883-7C968515F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A032A-800D-CCDD-D57B-4DCF8BFA9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DA3AE-7C9C-13A7-BD50-70E0C8AF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93B6C-3836-D941-1DB3-05676747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49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E8D93-5527-AC48-BEE8-A9BC558A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E18864-86FA-E154-C4D6-0776BBD14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E5341-5361-2DBB-6041-38C4C72BE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D463E-7D0F-B85C-06BE-5DDC4616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0F446-ADE0-7F91-8428-139D6A4E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6E7F0-2AEF-B4E4-6FDA-68069A3E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98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105D2F-FED9-126B-A0F8-6D23D9EC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0EB94-B355-773E-F50B-86E3CBCC3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FE5E8-D42A-4A61-D64F-D15B43557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12/21/2024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CC3AF-AFA3-2BA4-27C1-D7C27D616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7BBCB-04EA-4EEB-F5ED-B32C4650B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0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6EB64A-9778-7D1D-2312-2DB9DC2E3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171994" cy="3736540"/>
          </a:xfrm>
        </p:spPr>
        <p:txBody>
          <a:bodyPr>
            <a:normAutofit/>
          </a:bodyPr>
          <a:lstStyle/>
          <a:p>
            <a:pPr algn="l"/>
            <a:r>
              <a:rPr lang="en-IN" dirty="0"/>
              <a:t>Bank Risk Controller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819F2-A7E9-F5A7-2457-4336CC2B1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609" y="4685288"/>
            <a:ext cx="4171994" cy="103578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 Machine Learning Approach to Assessing Banking Risks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Video 17" descr="Electronic System">
            <a:extLst>
              <a:ext uri="{FF2B5EF4-FFF2-40B4-BE49-F238E27FC236}">
                <a16:creationId xmlns:a16="http://schemas.microsoft.com/office/drawing/2014/main" id="{84E0C228-0650-0F6E-FB3D-058DD7756A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5640572" y="1800709"/>
            <a:ext cx="5608830" cy="31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6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mute="1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discussing something&#10;&#10;Description automatically generated">
            <a:extLst>
              <a:ext uri="{FF2B5EF4-FFF2-40B4-BE49-F238E27FC236}">
                <a16:creationId xmlns:a16="http://schemas.microsoft.com/office/drawing/2014/main" id="{014CA8D1-0330-0892-088D-EDFF650FAA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6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50300-BB89-9379-92B9-DC65B7D7F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N" sz="40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5373C-5C65-AFEC-DD88-7A5D00042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Banks and financial institutions can use the model to assess the risk of potential borrowers defaulting on loans, helping in decision making for loan approvals.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15125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Bank">
            <a:extLst>
              <a:ext uri="{FF2B5EF4-FFF2-40B4-BE49-F238E27FC236}">
                <a16:creationId xmlns:a16="http://schemas.microsoft.com/office/drawing/2014/main" id="{C541E893-4B14-D2D3-0B87-56A5A331A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0" name="Arc 39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F824C-4199-9B5F-9CEB-5A0F1DA82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IN"/>
              <a:t>Problem Statement</a:t>
            </a:r>
            <a:br>
              <a:rPr lang="en-IN"/>
            </a:b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E001CA-929C-B065-ACA3-9D3E39956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US" sz="1800" dirty="0"/>
              <a:t>Impact on Banking Operations: Delayed or defaulted payments lead to increased risk exposure, affecting the bank's financial stability and profitability.</a:t>
            </a:r>
          </a:p>
          <a:p>
            <a:r>
              <a:rPr lang="en-US" sz="1800" dirty="0"/>
              <a:t>Need for Early Risk Identification: Traditional risk assessment methods are often reactive, making it difficult to mitigate risks effectively. A predictive approach is essential to identify potential defaulters early.</a:t>
            </a:r>
          </a:p>
          <a:p>
            <a:r>
              <a:rPr lang="en-US" sz="1800" dirty="0"/>
              <a:t>Challenge of Data Complexity: Banking datasets are large and diverse, with numerous interdependent factors such as income, loan types, and credit history. Accurately analyzing this data requires advanced machine learning techniques.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409200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esk with productivity items">
            <a:extLst>
              <a:ext uri="{FF2B5EF4-FFF2-40B4-BE49-F238E27FC236}">
                <a16:creationId xmlns:a16="http://schemas.microsoft.com/office/drawing/2014/main" id="{431E4A38-C833-E078-8285-1BFAABF11A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74FBFF-5EE4-AC3C-59D8-81C77EEA8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5400">
                <a:solidFill>
                  <a:schemeClr val="bg1"/>
                </a:solidFill>
              </a:rPr>
              <a:t>EDA Highlights</a:t>
            </a:r>
          </a:p>
        </p:txBody>
      </p:sp>
      <p:sp>
        <p:nvSpPr>
          <p:cNvPr id="69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7295019A-1ECA-FA61-CF55-B5F75D22D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 lnSpcReduction="10000"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A significant imbalance may exist between the two classes (0 - </a:t>
            </a:r>
            <a:r>
              <a:rPr lang="en-IN" sz="2200" b="1" dirty="0">
                <a:solidFill>
                  <a:schemeClr val="bg1"/>
                </a:solidFill>
              </a:rPr>
              <a:t>indicates no payment difficulties</a:t>
            </a:r>
            <a:r>
              <a:rPr lang="en-US" sz="2200" b="1" dirty="0">
                <a:solidFill>
                  <a:schemeClr val="bg1"/>
                </a:solidFill>
              </a:rPr>
              <a:t> and 1 - </a:t>
            </a:r>
            <a:r>
              <a:rPr lang="en-IN" sz="2200" b="1" dirty="0">
                <a:solidFill>
                  <a:schemeClr val="bg1"/>
                </a:solidFill>
              </a:rPr>
              <a:t>indicates payment difficulties</a:t>
            </a:r>
            <a:r>
              <a:rPr lang="en-US" sz="2200" b="1" dirty="0">
                <a:solidFill>
                  <a:schemeClr val="bg1"/>
                </a:solidFill>
              </a:rPr>
              <a:t>)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Such imbalance might require techniques like oversampling, under sampling, or using specific loss functions to account for it in modeling.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Explore how the average credit amount varies by contract type Cash Loans Revolving Loans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Analyze the income sources (Salary, Pension, Business, etc.) of clients.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Younger or older populations might dominate the dataset.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Age groups showing higher tendencies for TARGET = 1 might be of particular interest for further analysis or predictive modeling.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Analyze the distribution of clients across different occupations. such as Laborers, Managers, or Sales staff may dominate.</a:t>
            </a:r>
            <a:endParaRPr lang="en-IN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1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D6126-EF8B-C2E1-0DFC-6F5163E0E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IN" sz="5200"/>
              <a:t>Model Selection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AE6CAA-8A26-7603-B05C-9169C56CF4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946973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969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87050-7CD8-CAF0-2012-6CC64348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en-IN" sz="4800"/>
              <a:t>Results and Conclusion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E108F104-DDCF-F342-FEDB-2105BC7EE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r>
              <a:rPr lang="en-US" sz="1700"/>
              <a:t>GradientBoostingClassifier outperforms XGBClassifier in all evaluation metrics</a:t>
            </a:r>
          </a:p>
          <a:p>
            <a:r>
              <a:rPr lang="en-US" sz="1700"/>
              <a:t>Early Risk Identification: By accurately predicting potential loan defaults, the GradientBoostingClassifier supports banks in identifying high-risk borrowers early, enabling proactive risk mitigation strategies.</a:t>
            </a:r>
          </a:p>
          <a:p>
            <a:r>
              <a:rPr lang="en-US" sz="1700"/>
              <a:t>Improved Decision-Making: The model offers reliable predictions that can be incorporated into automated decision-making systems for loan approval or rejection, enhancing operational efficiency and financial stability.</a:t>
            </a:r>
          </a:p>
          <a:p>
            <a:r>
              <a:rPr lang="en-US" sz="1700"/>
              <a:t>Impact on Banking Operations: By implementing the GradientBoostingClassifier, banks can enhance their risk assessment processes, reduce exposure to defaults, and make more informed decisions regarding loan approvals.</a:t>
            </a:r>
            <a:endParaRPr lang="en-IN" sz="1700"/>
          </a:p>
        </p:txBody>
      </p:sp>
    </p:spTree>
    <p:extLst>
      <p:ext uri="{BB962C8B-B14F-4D97-AF65-F5344CB8AC3E}">
        <p14:creationId xmlns:p14="http://schemas.microsoft.com/office/powerpoint/2010/main" val="2163534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AE3FB-9435-5589-DD15-1B1D60721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828" y="1147158"/>
            <a:ext cx="6038470" cy="47133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4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Words>435</Words>
  <Application>Microsoft Office PowerPoint</Application>
  <PresentationFormat>Widescreen</PresentationFormat>
  <Paragraphs>25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Office Theme</vt:lpstr>
      <vt:lpstr>Bank Risk Controller Systems</vt:lpstr>
      <vt:lpstr>Introduction</vt:lpstr>
      <vt:lpstr>Problem Statement </vt:lpstr>
      <vt:lpstr>EDA Highlights</vt:lpstr>
      <vt:lpstr>Model Selection</vt:lpstr>
      <vt:lpstr>Results and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Abuthahir</dc:creator>
  <cp:lastModifiedBy>Syed Abuthahir</cp:lastModifiedBy>
  <cp:revision>1</cp:revision>
  <dcterms:created xsi:type="dcterms:W3CDTF">2024-12-21T14:15:21Z</dcterms:created>
  <dcterms:modified xsi:type="dcterms:W3CDTF">2024-12-21T14:59:58Z</dcterms:modified>
</cp:coreProperties>
</file>